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68" r:id="rId4"/>
    <p:sldId id="286" r:id="rId5"/>
    <p:sldId id="269" r:id="rId6"/>
    <p:sldId id="287" r:id="rId7"/>
    <p:sldId id="288" r:id="rId8"/>
    <p:sldId id="291" r:id="rId9"/>
    <p:sldId id="289" r:id="rId10"/>
    <p:sldId id="290" r:id="rId11"/>
    <p:sldId id="292" r:id="rId12"/>
    <p:sldId id="279" r:id="rId13"/>
    <p:sldId id="277" r:id="rId14"/>
    <p:sldId id="259" r:id="rId15"/>
    <p:sldId id="260" r:id="rId16"/>
    <p:sldId id="278" r:id="rId17"/>
    <p:sldId id="258" r:id="rId18"/>
    <p:sldId id="270" r:id="rId19"/>
    <p:sldId id="257" r:id="rId20"/>
    <p:sldId id="274" r:id="rId21"/>
    <p:sldId id="276" r:id="rId22"/>
    <p:sldId id="275" r:id="rId23"/>
    <p:sldId id="267" r:id="rId24"/>
    <p:sldId id="261" r:id="rId25"/>
    <p:sldId id="273" r:id="rId26"/>
    <p:sldId id="272" r:id="rId27"/>
    <p:sldId id="271" r:id="rId28"/>
    <p:sldId id="280" r:id="rId29"/>
    <p:sldId id="281" r:id="rId30"/>
    <p:sldId id="263" r:id="rId31"/>
    <p:sldId id="282" r:id="rId32"/>
    <p:sldId id="283" r:id="rId33"/>
    <p:sldId id="284" r:id="rId34"/>
    <p:sldId id="264" r:id="rId35"/>
    <p:sldId id="266" r:id="rId36"/>
    <p:sldId id="26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66" d="100"/>
          <a:sy n="66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4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1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4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7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8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3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5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7BF1-5476-4563-A417-EAE8249AF05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E00D-78CB-4C0B-AD70-37EA2977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Marketing Analytics</a:t>
            </a:r>
            <a:br>
              <a:rPr lang="en-US" dirty="0" smtClean="0"/>
            </a:br>
            <a:r>
              <a:rPr lang="en-US" dirty="0" smtClean="0"/>
              <a:t>Pullman MBA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Strategize. Analyze. Lead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Brush Script MT" panose="03060802040406070304" pitchFamily="66" charset="0"/>
              </a:rPr>
              <a:t>Mauricio Featherman, Ph.D.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364364"/>
            <a:ext cx="1905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Server Management Studio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02757" y="3720043"/>
            <a:ext cx="3810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19302" y="3699310"/>
            <a:ext cx="1524000" cy="720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819400" y="1430472"/>
            <a:ext cx="3048000" cy="222379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Internet connection to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on-</a:t>
            </a:r>
            <a:r>
              <a:rPr lang="en-US" dirty="0" err="1" smtClean="0">
                <a:solidFill>
                  <a:schemeClr val="tx1"/>
                </a:solidFill>
              </a:rPr>
              <a:t>prem</a:t>
            </a:r>
            <a:r>
              <a:rPr lang="en-US" dirty="0" smtClean="0">
                <a:solidFill>
                  <a:schemeClr val="tx1"/>
                </a:solidFill>
              </a:rPr>
              <a:t> data assets or Cloud assets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20078628">
            <a:off x="2000508" y="1736294"/>
            <a:ext cx="1028183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428688">
            <a:off x="5882084" y="1867362"/>
            <a:ext cx="655356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4093945"/>
            <a:ext cx="2209800" cy="215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Excel Pivot tables and Pivot Charts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419600"/>
            <a:ext cx="2438400" cy="2438400"/>
          </a:xfrm>
          <a:prstGeom prst="rect">
            <a:avLst/>
          </a:prstGeom>
        </p:spPr>
      </p:pic>
      <p:pic>
        <p:nvPicPr>
          <p:cNvPr id="3084" name="Picture 12" descr="http://tonytheteacher.com/wp-content/uploads/2015/02/Excel-2013-logo-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8" y="4093944"/>
            <a:ext cx="22479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731877" y="2253674"/>
            <a:ext cx="1524000" cy="720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 rot="5400000">
            <a:off x="7332814" y="3193268"/>
            <a:ext cx="650571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6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many IT approaches?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The more technologies you are familiar with the more you understand the overall BI Architecture picture and can lead a project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mastery over technical tools fuels your ability to be a competent analyst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more tools you have under your belt, the more likely you will NOT get an entry-level BI or analyst position (rather rise in stature)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0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9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Will I receive hands-on exposure to relevant technologies which I can put on my resume?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553200" y="6324600"/>
            <a:ext cx="234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blogs.lessthandot.com </a:t>
            </a:r>
          </a:p>
        </p:txBody>
      </p:sp>
    </p:spTree>
    <p:extLst>
      <p:ext uri="{BB962C8B-B14F-4D97-AF65-F5344CB8AC3E}">
        <p14:creationId xmlns:p14="http://schemas.microsoft.com/office/powerpoint/2010/main" val="17320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activities will the class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Class time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– discussions, Q&amp;A, demo’s, student presentations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Lab time</a:t>
            </a:r>
            <a:r>
              <a:rPr lang="en-US" sz="2400" dirty="0" smtClean="0"/>
              <a:t> – work with faculty and TA’s to gain hands-on experience with BI and BA technologies… and statistics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Video time </a:t>
            </a:r>
            <a:r>
              <a:rPr lang="en-US" sz="2400" dirty="0" smtClean="0"/>
              <a:t>– as individual assignments - review BI-related videos, take notes, answer questions, upload a summary to the CMS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Hands-on </a:t>
            </a:r>
            <a:r>
              <a:rPr lang="en-US" sz="2400" b="1" dirty="0" smtClean="0">
                <a:solidFill>
                  <a:srgbClr val="C00000"/>
                </a:solidFill>
              </a:rPr>
              <a:t>learning time @ Daily Grind</a:t>
            </a:r>
            <a:r>
              <a:rPr lang="en-US" sz="2400" dirty="0" smtClean="0"/>
              <a:t>– working in groups – work with hands-on technologies to deliver task requirements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Reading time </a:t>
            </a:r>
            <a:r>
              <a:rPr lang="en-US" sz="2400" dirty="0" smtClean="0"/>
              <a:t>– read, interpret, reflect on and summarize BI – related content – sometimes upload a review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Group time </a:t>
            </a:r>
            <a:r>
              <a:rPr lang="en-US" sz="2400" dirty="0" smtClean="0"/>
              <a:t>– work with group members on presentations &amp; final project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Reflect time </a:t>
            </a:r>
            <a:r>
              <a:rPr lang="en-US" sz="2400" dirty="0" smtClean="0"/>
              <a:t>– consider BI/MBA issues in a free-form self-reflection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1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8" t="25658" r="5263" b="29687"/>
          <a:stretch/>
        </p:blipFill>
        <p:spPr bwMode="auto">
          <a:xfrm>
            <a:off x="0" y="1295400"/>
            <a:ext cx="8951496" cy="409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7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 Systems are not magic (GIGO)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BI systems aggregate data from many sources</a:t>
            </a:r>
          </a:p>
          <a:p>
            <a:r>
              <a:rPr lang="en-US" dirty="0" smtClean="0"/>
              <a:t>The data needs to be cleaned and harmonized</a:t>
            </a:r>
          </a:p>
          <a:p>
            <a:r>
              <a:rPr lang="en-US" dirty="0" smtClean="0"/>
              <a:t>Some of this can be automated but human eyeballs are still needed to verify data</a:t>
            </a:r>
          </a:p>
          <a:p>
            <a:r>
              <a:rPr lang="en-US" dirty="0" smtClean="0"/>
              <a:t>A million dollar BI system can give you incorrect data…which drives incorrect decisions, business </a:t>
            </a:r>
            <a:r>
              <a:rPr lang="en-US" dirty="0" err="1" smtClean="0"/>
              <a:t>srtategies</a:t>
            </a:r>
            <a:r>
              <a:rPr lang="en-US" dirty="0" smtClean="0"/>
              <a:t>, actions, etc.</a:t>
            </a:r>
          </a:p>
          <a:p>
            <a:r>
              <a:rPr lang="en-US" dirty="0" smtClean="0"/>
              <a:t>When creating a BI system all the idiosyncrasies of developers, knowledge workers and managers will see the light of day.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" y="9098"/>
            <a:ext cx="8660885" cy="631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6200" y="6324600"/>
            <a:ext cx="1233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www.ksi.ca</a:t>
            </a:r>
          </a:p>
        </p:txBody>
      </p:sp>
    </p:spTree>
    <p:extLst>
      <p:ext uri="{BB962C8B-B14F-4D97-AF65-F5344CB8AC3E}">
        <p14:creationId xmlns:p14="http://schemas.microsoft.com/office/powerpoint/2010/main" val="34657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2" t="25053" r="4181" b="12232"/>
          <a:stretch/>
        </p:blipFill>
        <p:spPr bwMode="auto">
          <a:xfrm>
            <a:off x="7883" y="457199"/>
            <a:ext cx="8828690" cy="61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3" t="19590" r="60708" b="39692"/>
          <a:stretch/>
        </p:blipFill>
        <p:spPr bwMode="auto">
          <a:xfrm>
            <a:off x="-1" y="75062"/>
            <a:ext cx="7809925" cy="64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4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1" t="29112" r="10987" b="10999"/>
          <a:stretch/>
        </p:blipFill>
        <p:spPr bwMode="auto">
          <a:xfrm>
            <a:off x="152400" y="228600"/>
            <a:ext cx="8229600" cy="644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1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79672"/>
            <a:ext cx="8077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Marketing Analytics:</a:t>
            </a:r>
            <a:br>
              <a:rPr lang="en-US" b="1" dirty="0" smtClean="0"/>
            </a:br>
            <a:r>
              <a:rPr lang="en-US" b="1" dirty="0" smtClean="0"/>
              <a:t>Transforming </a:t>
            </a:r>
            <a:r>
              <a:rPr lang="en-US" b="1" dirty="0"/>
              <a:t>Data into Decisions 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975" y="3581400"/>
            <a:ext cx="86836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go thru the process of retrieving, integrating and copying data into a data warehouse.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Next we use Visual Statistics and analytics programs to analyze the datasets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Next recommend </a:t>
            </a:r>
            <a:r>
              <a:rPr lang="en-US" sz="2800" dirty="0"/>
              <a:t>management action.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229350" y="2390062"/>
            <a:ext cx="7239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222953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$$</a:t>
            </a:r>
            <a:endParaRPr lang="en-US" sz="3600" dirty="0"/>
          </a:p>
        </p:txBody>
      </p:sp>
      <p:sp>
        <p:nvSpPr>
          <p:cNvPr id="8" name="AutoShape 4" descr="data:image/jpeg;base64,/9j/4AAQSkZJRgABAQAAAQABAAD/2wCEAAkGBxQPEBUUEBQQFBQUFBAXFBIWFRQWFBQPFBQWFhUVFRQYHCggGBwlGxQUITEhJSkrLi4uGB8zODMsNygtLisBCgoKDg0OGhAQGi8kHyYtNy4sLywxLCwsLC01LDc3LCwsLC84LCwsLCwsLCwsLCwsLCwsLCwrLDcsLCwsLDc3N//AABEIAMIBAwMBIgACEQEDEQH/xAAcAAABBQEBAQAAAAAAAAAAAAAAAQIEBQYDBwj/xABJEAABAwIDBAUGCgYKAwEAAAABAAIDBBESITEFBkFRE2FxgZEiMlKhscEHFCNCU3JzkrLRFiQzYqLiNENjZIKT0tPh8ESD8SX/xAAaAQEAAwEBAQAAAAAAAAAAAAAAAQIDBAUG/8QAKhEBAAICAQIEBAcAAAAAAAAAAAECAxEEEkETITFRBRRxoRUiIzJSYYH/2gAMAwEAAhEDEQA/APcUIQgEIQgEIQgEIQgEIQgEIQgEIQgEIQgEIQgEIQgEIQgEIQgEIQgEIQgEIQgEIQgEIQgEIQgEJEIFQkQgVCRCBUJEIFQkQgVCRCBUJkkgaLuIA5lU1btzhEP8R9w/NBbz1DYxd5AH/dAoDdux30eO7/lZ6WUvN3Ek8ymINUza0R+dbtBHuUhlUw6Oae8LHXSOqbZDMoNuDdKqjdx143E+mfwhW6AQkSoBCEIBCEIBCEIBCEIBCEIEQhCAQhCAQhIgVCRCBUiEIBCLpECrM7274x7OLQ9khx/PABa0nMAi9ySAeHBaVeS/Dha0Wnnx6/VkQTXb8U05u+e3IOa4AdmVgptPtSGTzJYndj2/mvDg3kD3H/lGnE94Qe+DqTXOA1XmnwfQtldNjLjg6HDhfIy2LHe4a4X0Gq9Aug6PkLuoetNGSbiTo2lxs0Ek6AZlBq92R8j/AI3ewK3VdsKB0cIa4EG7iR2lWCBUJEIFQkuhAqEIQCEIQCEIQCVIhAIQhAIQhAIQkugCkQSuUkobqUHVJdRaeqxi44ajiEsznWyyQd8aW6i0znaPGmjvzXe6B91ht+91ztKeNhcWRta1z3i19JAA2+V7kdy2hf1rMb1b1w7NLenEhD/nMANtdQSOXBB59tD4I5Rc09RE7k2RrmH7zb+xZyDcupdVSU2KASxMa93yjnNwuIAF2tNjpkbahbfeH4WIWxltE175CDaSRpaxh54Tm4+rrWR+D7eSKlq5pqx7z0sZu+xe50pka4k26roNBuhu5PROmErb4+iwubdwOHHfgDxGq089O5haHWBdpnpwz5Lts7fiinv0bpDa17xuGumqXbldHNg6Mk2xXuLa2t7EE2HdyQ+c6NviT7FaQQfEmXPltJ8pzW2c2+naFV7H3hwNDJrkDIP1NuRHvU+beOK1gHPv1WHrQW8FQHtDm5tOhzTw8ngo2zpAYmlowtIuG8gSSnVLXOFg6w48z3oJYKW6hQRFoyXRsgJsXC/K+aCSClTLpQUDkJt0qBUqalQKhCEAhCEAhCEAhCRyBpKQuUZ05C4y1LuCCS5y4StumUkuK4dqOPUpCCLTwlrrjv6wphcuZcmF6DqXqJ8YzsH2zyDgCO45Fd8KiTU10HRwxeeB2g+5Yj4T6mngp/lYBO8+YHFwazMDEXA3yJ0C15GAZnLgFkN8yHPjuARheCDmCDbIjig8QA1y4+4LR7j0dFNM8bQIbGI7sJe5o6TE0WuDnkSrWr3ap5M2h0R/cOX3T7rKZuRuax1W9s/RzxdDIQ1wzD8cdjbnYnMFBo9lbK2RHi6CRpuW3tJI7MacVP2mIAG9A65ucWunDVNZuJBESYQ+O5BIBu246nLjtbZxpg0lwIcSBlnlzQcWvVzsuWnItKMLhxNy0/ksz06UVQQeiwlot0YxC2RvYW9vqUgSOPFrfFx8clTbNka5jRexwt48bKzjicNSUE0PTXxh2Z15qOHro16CQ0kcbp4cuDXpOnzzDu22SCViSgrh0otquTasl1mskI9IjC3+LM9wQTrpwXIFPCB6EBCAQhCAQhCAXGrnEbHPd5rWucePkgXOS7Kv26f1ab7KT8JQDHMlaHscC1wBBGhB0KR0PWsK3b52fK7LFTvdd7fopCc5G/uniO/mtMzbOIAtaLEXBvcW6rK1qzWfNTHkreNws2xAG6UuVQ6rc4626hoprZri6qu7OeuTpEzpV0ydp4IOYqCNCnO2gLZjP1Li+BQ6kYTa6BKmpLjc/wDxZneR+Is7CreZ6odtvuW96CrKk7L2k6kl6RgDiA4FpvYg8L8NAoL6hoyLgO02U3ZFB8aeWNdh8hzgbXFwQPegvd3fhIhq2kyQSRFrsJs4SNOWoOR7rLrvXtGGohaYZGuLX5tza7CRa9nAcbLIbH3JqaIPDsEl3gtLCb2tbNrgLHXmmVLHMNntc08nAj2oHumU6hpsw52vAclGoqfi7XgOStoAgs6R9lbwVrgLYiqSJT6V4+dftHBBbipLtSu8ciggNAvjFvH1Li3aLAfO8QQgumvXVr1VQVjXea4E8k11Q4G+fZwQXYcngqnZtS2o8Fmt695TK19PT4m5WnmBsWtP9Uw+mRqeAPMhTWs2nUKXvFKzaWr2Nt+OrlnZDciBzGmT5r3OxXwcwC0i/NXDSvPPgrAb8ZDQAAacADQANkXoDSrZK9NpqjDk8SkX93cFKmNKeqNAhCEAhCZJIBqbIHkqo3lltST/AGMv4SuW1d5IKYXlka3W3M9g1Kwu2d/YqwPpoSWmZj2NkcPJxEEAWPPRIRKo2rU4nEK9+D/CaIYrm0tS0Z6MbK4NaOoBefUde57nMlGGWMlr29Y+cOorSbn7QwU2H+1qT4zPXZyJicddPM4NbVy3iXoQkaNEOqrDNZ+OuuutRUXjf9R/4SuN6i3iq2yNxMc1zTxaQR4hL01tF51u3s2J1HC8Yo5MGckbnMcTc6lpGLsN1O+P1UHmytmb6MrQHdnSMt6wVr4NpjcOX5vHE6tOm4krHEaqK9yzEG+DRlURSx83N+VZ/CMX8Ku6Ta8M4+RkjfzsRcdrdQs5rNfWHRW9bxus7dJHKi2vTGTNpsR4K5eVGljuoWYyt2aXZPYyQDMXGYPMclHoGOpJMcXTxGxBwvOFzTqCPDwWzdTApabZrXkh2Qtf1oKHdnfiqc13xjC4tdYYmlri23E3zWi2jtYVkLWlhY4ODs8xoR712Zsdg09gTpqENF737kFTFCpUbF3ESeGICMKRGVzDV1ZMGjyiABxNgB2lB3jvyKeJVTS70QtNoy+Z3owtLwD1vHkjvKq63bdQ+/RxRwj0nu6R/wBxtgPvFWrS1vSGeTNSn7pbBs3JLHXNdexa6xsbEGx5HkvMqrpJcp5pZB6N8DPuMsCO26l7ly9HDKG5Dp35Dsb+S0yYLY4ibMcHLpmtNa9no7ZmcQ3wXnlTOA2oA41dV+NWkm1COKxdftMMilcc71E5AGrnF2QCnjzq+5V50TbFqO8vRPgsflU/Xh/A7816A16+f6HbsuyI2kHFUVBEkrC44I4wLMbbn19q2O7PwnipkZFJC9sjshhOJumt7C2h4LPJbqtMt8NOjHFfZ6oxy7NVLS7UY7U2PX+at4nXVGrohCEAVn9rTFrrHjct/JX5VTtmj6RmWThm08nBB5lvhG+scYGxSYmtxxzWvGXcY3Hhe1u0BeTTyOB+cC09hDh7CLepe17U3hgp3YJHEy/Qsa58mtvNAyGRzKy9Rsx9ZMZYdnBrnW+UqXWaSPnGBpzPbqpGY6c1jBNH/SoAA8cJohx+tzCud03l8IOebpTbleRxsr+HcSpmsKiowt+ihaImDqs3VarZe6UVOwNYNFM28tKxWInampISpk7Pk3/Uf+Eq7Ozg3RQdqR4In/Uf+E6c1VZh93am1HCP3PeU6epWX2Tt6NsTYnEtc0WOIEZ39XerFtUHZggjmDdephmsxD53lUvF53Cdjul3TP8A+jKeUDfW4KKyRP3Vk/Xqg8o4h7FHMn8n+tPhkfrT9G+xIKjskXRrl5j3lFvZVSRmnbFI6PpZ2sc5oaThI4YgQu52fKzStqvu03+yoG+zs6Q8qqNWNTVZLowUi3q4OZmtjmNShTCobpW1P3ab/ZUOapqbW+OTntZT+6JPqKlQzLdd1ePj9nl35ubtYlRXVLGF3xmXIE+ZDwH2a0261W+akifK7E9wcS6wF/KIGQAGllkdov8Akn/Vd7Fpt0zahg+zHrJXJy6VpMdMPS+HZb5K26535rwuVVvS/wDUaj7GX8JUxz1Ubyzfqk45wy/hK5HouuyJQKOG1v2Uf4Qq+uqLlcKCqtSxfZs9igzz3K9XDGoh83yJmbT9XUvU3c+HFBIf7eX3LN1W2Io8nPF+QzK2fwYkSUrjmCZpXWIIOE2sc+Cw5eSJiIh2fDMVq2tMx2cNoUbgMgVjdmsaal5kLHPjdIYKdzmsL5XHzvKtkvcmUDTqAq3ae51NUftImk+laxHeFxQ9eY28J2vT1Akc+qZI1zjcuc0hp4DC7Qi1gLFbTdLd6ohg6eIRieQtDekv5FObXOG3nEgZZZLUSbhSRf0WqmYPo32li+45OYzaMGUtPFUD0oXCN9vqPNvWFAvKUOcWsHnHU8mjznW/7qtnSMwtA5BUOw6IgF7xZzuBsS1o0C0EaJdkJLoQKVxlaut1zegr30bL3wi/O2fijoRyUshNLVKEbo0jgpJauFRGS04dc7dqCsr6oM7eS8q+EDeidhMcbZIxoZi0gHqjOnfqtzVNmjuZ4nHm+K7xbmW+cPAqJI5lRG5sbo3G1iHC+E2yxxnPuNlA8UG13kWmaydvJ4AcOyQZ+N06L4ubGOSWmfydd7L/AFxnbrIC1825TnucJWxM9GWEubc30dC4EDuKotoblzR/syx45Ztd4HL1q8bZ216SZFLVRi4EdQz043Anvwq13KqOkqZ3Wc27YvJOotl7lA2Xsf4s5pc0vqXD5OFp80Hi8jh6l6Punuw6O8kxxSPtiI0AGjWjgApve0xqZUx4qRbqrCTTxlSCwq+Zs9oTJqILN0PN9+32FN1VDD6lyqK3rU/f3Z4ma1pLhhfi8m3IjiOteYl9PyrPvRrfFl6Ozk5PH8WY82wfUXSCZY7HTf3zxi/NJipv774xf6lv83/Tj/DY/l9mq2jN8i/6rvYtfuwP1OD7NnsXltJDBM8MaaoF17Fzo7ZC/BeybrUgEEbM/JY0Z65DiufNl8SYnTs4vH8GJjeyyRlZ/eS4p5b/AEcn4SvQm7PCg7U2C2VhaQCHAgjqKxdbxim2nPJE1kELjha0F7sm5DW+Qt3qHUMH/lVI+yh8rxcMvFabbexXU7DDVYnQk+RONYzwD+BGYz8Vnf0SnL7MwFvCS/kkHjlmtuu0x6uaMVKzvSE3aEcWVPC1p+kkPSP7cJ8kdmYVru7vNUQSg3fLiIuwedfS7LDLs0VnR7jENJcekeBky+BhPIusTZavdrYr6ZrjK2mZe37NpGEfvSON3d6znyaxqWt2LtjpGtxgtJA1Fu4jgVoIzdY2mma82ha+U82DyP8AMPk+F1p9iwTBvy2AZ5NaSbN5EnXwULrBrV0a1OaxPsgGhdmJjQurQoSehCRAJrgnIKDmQm2XQhNRBlk0tXUpLKRwcy6q9obChnzewX4OF2uHY4WIV1hTS1Bj593pY/2UvSN9CUXPdIM/G6otqUVS4YIadzZHEDG4sdExts5Lg3dY/NsF6ZhTSxEa2xm7e6LKUYnXfK7N8js3Od7h1LSspwFNwJMCJRujXKaPJTcKa6O6DzzeOmxvI6lhH7ix/SS+DfyXsO1NgPkdiikay+odGH3tpbMWUJ27M5/rYf8AJ/nUxKsxPaXjVduoIiA0VEl+LBHl24nDmnUm6IkFyZmH0XNZftyJXr36Kz/SwH/0fzpP0Wn4S0/+R/Op3Hsr0293mmz90BFI14fIS06ENsbi3vXpG7cVsuxSf0antlLBfn0J/wBastkbGfFnK9r3Hi1uAW4ZXKiZ2tWJj1lNYxPMSkCNLgULKut2YyVpa4AgjisTNutNRSA0zTNTucMUNxiiBOb4iTmB6PgvSwxLgQmGMpdmTyDyWCEelJZz/uNNh3kqzpN14wcUxfM7983b3RizR4LRBqcAg4Q07WizQAOS7BqeGpbIGgJbJ1ktkA0LoE0BPChIQhCAQhCBCm2T0iBiSyfZIiDUJUIG2TSE9FkHOyLLoksgZZJhT7JbIGYUhaulkWQc8CMK6WRZSOeFLZPsiygMskwrpZFkDLIsn2RZAlkoCLJQgQJUoSoESpbIsgUJUiVEhCEIBCRKgEIQgEiVCBLJLJyEDLIsnIsgbhSWT7IsgZZFk+yEDLIsn2RZAyyLJ6LIGWRZPshAyyXCnIsgbZJZPshAyyVOQgbZLZLZKgRKAhKgSyLJUIEshKhAgQhCAQhCAQhCAQhCAQhCAQhCAQhCAQhCAQhCAQhCAQhCAQhCBEqEIBCEIBKhCAQhCAQh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xQPEBUUEBQQFBQUFBAXFBIWFRQWFBQPFBQWFhUVFRQYHCggGBwlGxQUITEhJSkrLi4uGB8zODMsNygtLisBCgoKDg0OGhAQGi8kHyYtNy4sLywxLCwsLC01LDc3LCwsLC84LCwsLCwsLCwsLCwsLCwsLCwrLDcsLCwsLDc3N//AABEIAMIBAwMBIgACEQEDEQH/xAAcAAABBQEBAQAAAAAAAAAAAAAAAQIEBQYDBwj/xABJEAABAwIDBAUGCgYKAwEAAAABAAIDBBESITEFBkFRE2FxgZEiMlKhscEHFCNCU3JzkrLRFiQzYqLiNENjZIKT0tPh8ESD8SX/xAAaAQEAAwEBAQAAAAAAAAAAAAAAAQIDBAUG/8QAKhEBAAICAQIEBAcAAAAAAAAAAAECAxEEEkETITFRBRRxoRUiIzJSYYH/2gAMAwEAAhEDEQA/APcUIQgEIQgEIQgEIQgEIQgEIQgEIQgEIQgEIQgEIQgEIQgEIQgEIQgEIQgEIQgEIQgEIQgEIQgEJEIFQkQgVCRCBUJEIFQkQgVCRCBUJkkgaLuIA5lU1btzhEP8R9w/NBbz1DYxd5AH/dAoDdux30eO7/lZ6WUvN3Ek8ymINUza0R+dbtBHuUhlUw6Oae8LHXSOqbZDMoNuDdKqjdx143E+mfwhW6AQkSoBCEIBCEIBCEIBCEIBCEIEQhCAQhCAQhIgVCRCBUiEIBCLpECrM7274x7OLQ9khx/PABa0nMAi9ySAeHBaVeS/Dha0Wnnx6/VkQTXb8U05u+e3IOa4AdmVgptPtSGTzJYndj2/mvDg3kD3H/lGnE94Qe+DqTXOA1XmnwfQtldNjLjg6HDhfIy2LHe4a4X0Gq9Aug6PkLuoetNGSbiTo2lxs0Ek6AZlBq92R8j/AI3ewK3VdsKB0cIa4EG7iR2lWCBUJEIFQkuhAqEIQCEIQCEIQCVIhAIQhAIQhAIQkugCkQSuUkobqUHVJdRaeqxi44ajiEsznWyyQd8aW6i0znaPGmjvzXe6B91ht+91ztKeNhcWRta1z3i19JAA2+V7kdy2hf1rMb1b1w7NLenEhD/nMANtdQSOXBB59tD4I5Rc09RE7k2RrmH7zb+xZyDcupdVSU2KASxMa93yjnNwuIAF2tNjpkbahbfeH4WIWxltE175CDaSRpaxh54Tm4+rrWR+D7eSKlq5pqx7z0sZu+xe50pka4k26roNBuhu5PROmErb4+iwubdwOHHfgDxGq089O5haHWBdpnpwz5Lts7fiinv0bpDa17xuGumqXbldHNg6Mk2xXuLa2t7EE2HdyQ+c6NviT7FaQQfEmXPltJ8pzW2c2+naFV7H3hwNDJrkDIP1NuRHvU+beOK1gHPv1WHrQW8FQHtDm5tOhzTw8ngo2zpAYmlowtIuG8gSSnVLXOFg6w48z3oJYKW6hQRFoyXRsgJsXC/K+aCSClTLpQUDkJt0qBUqalQKhCEAhCEAhCEAhCRyBpKQuUZ05C4y1LuCCS5y4StumUkuK4dqOPUpCCLTwlrrjv6wphcuZcmF6DqXqJ8YzsH2zyDgCO45Fd8KiTU10HRwxeeB2g+5Yj4T6mngp/lYBO8+YHFwazMDEXA3yJ0C15GAZnLgFkN8yHPjuARheCDmCDbIjig8QA1y4+4LR7j0dFNM8bQIbGI7sJe5o6TE0WuDnkSrWr3ap5M2h0R/cOX3T7rKZuRuax1W9s/RzxdDIQ1wzD8cdjbnYnMFBo9lbK2RHi6CRpuW3tJI7MacVP2mIAG9A65ucWunDVNZuJBESYQ+O5BIBu246nLjtbZxpg0lwIcSBlnlzQcWvVzsuWnItKMLhxNy0/ksz06UVQQeiwlot0YxC2RvYW9vqUgSOPFrfFx8clTbNka5jRexwt48bKzjicNSUE0PTXxh2Z15qOHro16CQ0kcbp4cuDXpOnzzDu22SCViSgrh0otquTasl1mskI9IjC3+LM9wQTrpwXIFPCB6EBCAQhCAQhCAXGrnEbHPd5rWucePkgXOS7Kv26f1ab7KT8JQDHMlaHscC1wBBGhB0KR0PWsK3b52fK7LFTvdd7fopCc5G/uniO/mtMzbOIAtaLEXBvcW6rK1qzWfNTHkreNws2xAG6UuVQ6rc4626hoprZri6qu7OeuTpEzpV0ydp4IOYqCNCnO2gLZjP1Li+BQ6kYTa6BKmpLjc/wDxZneR+Is7CreZ6odtvuW96CrKk7L2k6kl6RgDiA4FpvYg8L8NAoL6hoyLgO02U3ZFB8aeWNdh8hzgbXFwQPegvd3fhIhq2kyQSRFrsJs4SNOWoOR7rLrvXtGGohaYZGuLX5tza7CRa9nAcbLIbH3JqaIPDsEl3gtLCb2tbNrgLHXmmVLHMNntc08nAj2oHumU6hpsw52vAclGoqfi7XgOStoAgs6R9lbwVrgLYiqSJT6V4+dftHBBbipLtSu8ciggNAvjFvH1Li3aLAfO8QQgumvXVr1VQVjXea4E8k11Q4G+fZwQXYcngqnZtS2o8Fmt695TK19PT4m5WnmBsWtP9Uw+mRqeAPMhTWs2nUKXvFKzaWr2Nt+OrlnZDciBzGmT5r3OxXwcwC0i/NXDSvPPgrAb8ZDQAAacADQANkXoDSrZK9NpqjDk8SkX93cFKmNKeqNAhCEAhCZJIBqbIHkqo3lltST/AGMv4SuW1d5IKYXlka3W3M9g1Kwu2d/YqwPpoSWmZj2NkcPJxEEAWPPRIRKo2rU4nEK9+D/CaIYrm0tS0Z6MbK4NaOoBefUde57nMlGGWMlr29Y+cOorSbn7QwU2H+1qT4zPXZyJicddPM4NbVy3iXoQkaNEOqrDNZ+OuuutRUXjf9R/4SuN6i3iq2yNxMc1zTxaQR4hL01tF51u3s2J1HC8Yo5MGckbnMcTc6lpGLsN1O+P1UHmytmb6MrQHdnSMt6wVr4NpjcOX5vHE6tOm4krHEaqK9yzEG+DRlURSx83N+VZ/CMX8Ku6Ta8M4+RkjfzsRcdrdQs5rNfWHRW9bxus7dJHKi2vTGTNpsR4K5eVGljuoWYyt2aXZPYyQDMXGYPMclHoGOpJMcXTxGxBwvOFzTqCPDwWzdTApabZrXkh2Qtf1oKHdnfiqc13xjC4tdYYmlri23E3zWi2jtYVkLWlhY4ODs8xoR712Zsdg09gTpqENF737kFTFCpUbF3ESeGICMKRGVzDV1ZMGjyiABxNgB2lB3jvyKeJVTS70QtNoy+Z3owtLwD1vHkjvKq63bdQ+/RxRwj0nu6R/wBxtgPvFWrS1vSGeTNSn7pbBs3JLHXNdexa6xsbEGx5HkvMqrpJcp5pZB6N8DPuMsCO26l7ly9HDKG5Dp35Dsb+S0yYLY4ibMcHLpmtNa9no7ZmcQ3wXnlTOA2oA41dV+NWkm1COKxdftMMilcc71E5AGrnF2QCnjzq+5V50TbFqO8vRPgsflU/Xh/A7816A16+f6HbsuyI2kHFUVBEkrC44I4wLMbbn19q2O7PwnipkZFJC9sjshhOJumt7C2h4LPJbqtMt8NOjHFfZ6oxy7NVLS7UY7U2PX+at4nXVGrohCEAVn9rTFrrHjct/JX5VTtmj6RmWThm08nBB5lvhG+scYGxSYmtxxzWvGXcY3Hhe1u0BeTTyOB+cC09hDh7CLepe17U3hgp3YJHEy/Qsa58mtvNAyGRzKy9Rsx9ZMZYdnBrnW+UqXWaSPnGBpzPbqpGY6c1jBNH/SoAA8cJohx+tzCud03l8IOebpTbleRxsr+HcSpmsKiowt+ihaImDqs3VarZe6UVOwNYNFM28tKxWInampISpk7Pk3/Uf+Eq7Ozg3RQdqR4In/Uf+E6c1VZh93am1HCP3PeU6epWX2Tt6NsTYnEtc0WOIEZ39XerFtUHZggjmDdephmsxD53lUvF53Cdjul3TP8A+jKeUDfW4KKyRP3Vk/Xqg8o4h7FHMn8n+tPhkfrT9G+xIKjskXRrl5j3lFvZVSRmnbFI6PpZ2sc5oaThI4YgQu52fKzStqvu03+yoG+zs6Q8qqNWNTVZLowUi3q4OZmtjmNShTCobpW1P3ab/ZUOapqbW+OTntZT+6JPqKlQzLdd1ePj9nl35ubtYlRXVLGF3xmXIE+ZDwH2a0261W+akifK7E9wcS6wF/KIGQAGllkdov8Akn/Vd7Fpt0zahg+zHrJXJy6VpMdMPS+HZb5K26535rwuVVvS/wDUaj7GX8JUxz1Ubyzfqk45wy/hK5HouuyJQKOG1v2Uf4Qq+uqLlcKCqtSxfZs9igzz3K9XDGoh83yJmbT9XUvU3c+HFBIf7eX3LN1W2Io8nPF+QzK2fwYkSUrjmCZpXWIIOE2sc+Cw5eSJiIh2fDMVq2tMx2cNoUbgMgVjdmsaal5kLHPjdIYKdzmsL5XHzvKtkvcmUDTqAq3ae51NUftImk+laxHeFxQ9eY28J2vT1Akc+qZI1zjcuc0hp4DC7Qi1gLFbTdLd6ohg6eIRieQtDekv5FObXOG3nEgZZZLUSbhSRf0WqmYPo32li+45OYzaMGUtPFUD0oXCN9vqPNvWFAvKUOcWsHnHU8mjznW/7qtnSMwtA5BUOw6IgF7xZzuBsS1o0C0EaJdkJLoQKVxlaut1zegr30bL3wi/O2fijoRyUshNLVKEbo0jgpJauFRGS04dc7dqCsr6oM7eS8q+EDeidhMcbZIxoZi0gHqjOnfqtzVNmjuZ4nHm+K7xbmW+cPAqJI5lRG5sbo3G1iHC+E2yxxnPuNlA8UG13kWmaydvJ4AcOyQZ+N06L4ubGOSWmfydd7L/AFxnbrIC1825TnucJWxM9GWEubc30dC4EDuKotoblzR/syx45Ztd4HL1q8bZ216SZFLVRi4EdQz043Anvwq13KqOkqZ3Wc27YvJOotl7lA2Xsf4s5pc0vqXD5OFp80Hi8jh6l6Punuw6O8kxxSPtiI0AGjWjgApve0xqZUx4qRbqrCTTxlSCwq+Zs9oTJqILN0PN9+32FN1VDD6lyqK3rU/f3Z4ma1pLhhfi8m3IjiOteYl9PyrPvRrfFl6Ozk5PH8WY82wfUXSCZY7HTf3zxi/NJipv774xf6lv83/Tj/DY/l9mq2jN8i/6rvYtfuwP1OD7NnsXltJDBM8MaaoF17Fzo7ZC/BeybrUgEEbM/JY0Z65DiufNl8SYnTs4vH8GJjeyyRlZ/eS4p5b/AEcn4SvQm7PCg7U2C2VhaQCHAgjqKxdbxim2nPJE1kELjha0F7sm5DW+Qt3qHUMH/lVI+yh8rxcMvFabbexXU7DDVYnQk+RONYzwD+BGYz8Vnf0SnL7MwFvCS/kkHjlmtuu0x6uaMVKzvSE3aEcWVPC1p+kkPSP7cJ8kdmYVru7vNUQSg3fLiIuwedfS7LDLs0VnR7jENJcekeBky+BhPIusTZavdrYr6ZrjK2mZe37NpGEfvSON3d6znyaxqWt2LtjpGtxgtJA1Fu4jgVoIzdY2mma82ha+U82DyP8AMPk+F1p9iwTBvy2AZ5NaSbN5EnXwULrBrV0a1OaxPsgGhdmJjQurQoSehCRAJrgnIKDmQm2XQhNRBlk0tXUpLKRwcy6q9obChnzewX4OF2uHY4WIV1hTS1Bj593pY/2UvSN9CUXPdIM/G6otqUVS4YIadzZHEDG4sdExts5Lg3dY/NsF6ZhTSxEa2xm7e6LKUYnXfK7N8js3Od7h1LSspwFNwJMCJRujXKaPJTcKa6O6DzzeOmxvI6lhH7ix/SS+DfyXsO1NgPkdiikay+odGH3tpbMWUJ27M5/rYf8AJ/nUxKsxPaXjVduoIiA0VEl+LBHl24nDmnUm6IkFyZmH0XNZftyJXr36Kz/SwH/0fzpP0Wn4S0/+R/Op3Hsr0293mmz90BFI14fIS06ENsbi3vXpG7cVsuxSf0antlLBfn0J/wBastkbGfFnK9r3Hi1uAW4ZXKiZ2tWJj1lNYxPMSkCNLgULKut2YyVpa4AgjisTNutNRSA0zTNTucMUNxiiBOb4iTmB6PgvSwxLgQmGMpdmTyDyWCEelJZz/uNNh3kqzpN14wcUxfM7983b3RizR4LRBqcAg4Q07WizQAOS7BqeGpbIGgJbJ1ktkA0LoE0BPChIQhCAQhCBCm2T0iBiSyfZIiDUJUIG2TSE9FkHOyLLoksgZZJhT7JbIGYUhaulkWQc8CMK6WRZSOeFLZPsiygMskwrpZFkDLIsn2RZAlkoCLJQgQJUoSoESpbIsgUJUiVEhCEIBCRKgEIQgEiVCBLJLJyEDLIsnIsgbhSWT7IsgZZFk+yEDLIsn2RZAyyLJ6LIGWRZPshAyyXCnIsgbZJZPshAyyVOQgbZLZLZKgRKAhKgSyLJUIEshKhAgQhCAQhCAQhCAQhCAQhCAQhCAQhCAQhCAQhCAQhCAQhCAQhCBEqEIBCEIBKhCAQhCAQhC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www.riceconsultingllc.com/2012/images/database-design-develop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5" y="1728930"/>
            <a:ext cx="2190293" cy="16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72893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2743200" y="2455056"/>
            <a:ext cx="7239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 uses what MSFT BI tool?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8" y="1066800"/>
            <a:ext cx="8965442" cy="5638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Upper level managers </a:t>
            </a:r>
            <a:r>
              <a:rPr lang="en-US" sz="2800" dirty="0"/>
              <a:t>use dashboards and scorecards with stoplights and gauges that are alerting systems to make </a:t>
            </a:r>
            <a:r>
              <a:rPr lang="en-US" sz="2800" dirty="0" smtClean="0"/>
              <a:t>phones and portals beep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Business analysts/managers </a:t>
            </a:r>
            <a:r>
              <a:rPr lang="en-US" sz="2800" dirty="0"/>
              <a:t>use </a:t>
            </a:r>
            <a:r>
              <a:rPr lang="en-US" sz="2800" dirty="0" smtClean="0"/>
              <a:t>Excel (with </a:t>
            </a:r>
            <a:r>
              <a:rPr lang="en-US" sz="2800" dirty="0" err="1" smtClean="0"/>
              <a:t>Powerpivot</a:t>
            </a:r>
            <a:r>
              <a:rPr lang="en-US" sz="2800" dirty="0" smtClean="0"/>
              <a:t>) </a:t>
            </a:r>
            <a:r>
              <a:rPr lang="en-US" sz="2800" dirty="0"/>
              <a:t>to pull in external data and use pivot tables, pivot charts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IT </a:t>
            </a:r>
            <a:r>
              <a:rPr lang="en-US" sz="2800" dirty="0">
                <a:solidFill>
                  <a:srgbClr val="C00000"/>
                </a:solidFill>
              </a:rPr>
              <a:t>staff </a:t>
            </a:r>
            <a:r>
              <a:rPr lang="en-US" sz="2800" dirty="0" smtClean="0">
                <a:solidFill>
                  <a:srgbClr val="C00000"/>
                </a:solidFill>
              </a:rPr>
              <a:t>(DBA’s) </a:t>
            </a:r>
            <a:r>
              <a:rPr lang="en-US" sz="2800" dirty="0" smtClean="0"/>
              <a:t>use </a:t>
            </a:r>
            <a:r>
              <a:rPr lang="en-US" sz="2800" dirty="0"/>
              <a:t>SQLServer database tools to store transaction data (SSMS)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IT staff (DBA’s) </a:t>
            </a:r>
            <a:r>
              <a:rPr lang="en-US" sz="2800" dirty="0" smtClean="0"/>
              <a:t>also </a:t>
            </a:r>
            <a:r>
              <a:rPr lang="en-US" sz="2800" dirty="0"/>
              <a:t>use SQLServer Integration services to copy transaction data to a data warehouse (ECTL process)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Business Analysts </a:t>
            </a:r>
            <a:r>
              <a:rPr lang="en-US" sz="2800" dirty="0"/>
              <a:t>use reporting services (SSAS or ??) to create on-demand or on-schedule drill-down, filtered reports with charts, maps, etc.</a:t>
            </a:r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7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1916" r="6359" b="5578"/>
          <a:stretch/>
        </p:blipFill>
        <p:spPr bwMode="auto">
          <a:xfrm>
            <a:off x="-3413" y="0"/>
            <a:ext cx="742653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324600"/>
            <a:ext cx="265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SSRS or </a:t>
            </a:r>
            <a:r>
              <a:rPr lang="en-US" dirty="0" err="1" smtClean="0"/>
              <a:t>Powerview</a:t>
            </a:r>
            <a:r>
              <a:rPr lang="en-US" dirty="0" smtClean="0"/>
              <a:t>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6600" y="6172200"/>
            <a:ext cx="176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blogs.msdn.com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45"/>
            <a:ext cx="7818256" cy="586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182857"/>
            <a:ext cx="2654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SSRS or </a:t>
            </a:r>
            <a:r>
              <a:rPr lang="en-US" dirty="0" err="1"/>
              <a:t>Powerview</a:t>
            </a:r>
            <a:r>
              <a:rPr lang="en-US" dirty="0"/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19301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-1"/>
            <a:ext cx="8296701" cy="676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9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4" t="27632" r="5264" b="25493"/>
          <a:stretch/>
        </p:blipFill>
        <p:spPr bwMode="auto">
          <a:xfrm>
            <a:off x="0" y="1371600"/>
            <a:ext cx="9144000" cy="44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7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76199"/>
            <a:ext cx="8676564" cy="55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6600" y="6248400"/>
            <a:ext cx="191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blogs.technet.com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80299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PerformancePoint Dashboard in </a:t>
            </a:r>
            <a:r>
              <a:rPr lang="en-US" dirty="0" err="1" smtClean="0"/>
              <a:t>Sharepoint</a:t>
            </a:r>
            <a:r>
              <a:rPr lang="en-US" dirty="0" smtClean="0"/>
              <a:t>. Why use </a:t>
            </a:r>
            <a:r>
              <a:rPr lang="en-US" dirty="0" err="1" smtClean="0"/>
              <a:t>sharepoint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6172200"/>
            <a:ext cx="191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blogs.technet.com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727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PerformancePoint Dashboard in </a:t>
            </a:r>
            <a:r>
              <a:rPr lang="en-US" dirty="0" err="1" smtClean="0"/>
              <a:t>Sharepoint</a:t>
            </a:r>
            <a:r>
              <a:rPr lang="en-US" dirty="0" smtClean="0"/>
              <a:t>. Why use </a:t>
            </a:r>
            <a:r>
              <a:rPr lang="en-US" dirty="0" err="1" smtClean="0"/>
              <a:t>sharepoint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8" b="9887"/>
          <a:stretch/>
        </p:blipFill>
        <p:spPr bwMode="auto">
          <a:xfrm>
            <a:off x="-1" y="76200"/>
            <a:ext cx="910195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105400"/>
            <a:ext cx="474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Powerpivot</a:t>
            </a:r>
            <a:r>
              <a:rPr lang="en-US" dirty="0" smtClean="0"/>
              <a:t> report hosted in </a:t>
            </a:r>
            <a:r>
              <a:rPr lang="en-US" dirty="0" err="1" smtClean="0"/>
              <a:t>Sharepoint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10400" y="6324600"/>
            <a:ext cx="1967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blogs.technet.com </a:t>
            </a:r>
          </a:p>
        </p:txBody>
      </p:sp>
    </p:spTree>
    <p:extLst>
      <p:ext uri="{BB962C8B-B14F-4D97-AF65-F5344CB8AC3E}">
        <p14:creationId xmlns:p14="http://schemas.microsoft.com/office/powerpoint/2010/main" val="2440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must merge with the machine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be.wsu.edu/~mfeatherman/MBA514_BI/Images/logo_asi_predic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467600" cy="53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Will I become a data scientist? I heard that’s a good thing.</a:t>
            </a:r>
            <a:br>
              <a:rPr lang="en-US" sz="2400" dirty="0" smtClean="0"/>
            </a:br>
            <a:r>
              <a:rPr lang="en-US" sz="2400" dirty="0" smtClean="0"/>
              <a:t>The class will further you down the road to this journey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85473"/>
            <a:ext cx="7430037" cy="557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324600"/>
            <a:ext cx="158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98"/>
            <a:ext cx="8229600" cy="6391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will </a:t>
            </a:r>
            <a:r>
              <a:rPr lang="en-US" sz="3200" dirty="0" smtClean="0"/>
              <a:t>MKTG 555 cover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66800"/>
            <a:ext cx="8648700" cy="57912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Overview of Business Intelligence processes, technologies, job descriptions, etc.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Sense-making of BI industry: Coverage of MSFT’s BI Semantic Model – stack of technologies that manage, clean, harmonize, and store data, that is used for analysis &amp; visualization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Coverage of key performance indicators – design, creation, usage of KPI’s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Coverage and implementation of statistics that perform descriptive, inferential and predictive analytics that turn data into insights and better decision-making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6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Likely Projects -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 opening an external </a:t>
            </a:r>
            <a:r>
              <a:rPr lang="en-US" dirty="0" err="1" smtClean="0"/>
              <a:t>datasource</a:t>
            </a:r>
            <a:r>
              <a:rPr lang="en-US" dirty="0" smtClean="0"/>
              <a:t> a  </a:t>
            </a:r>
            <a:r>
              <a:rPr lang="en-US" dirty="0" err="1" smtClean="0"/>
              <a:t>datacube</a:t>
            </a:r>
            <a:r>
              <a:rPr lang="en-US" dirty="0" smtClean="0"/>
              <a:t> from SSAS. Create a pivot table and pivot chart.</a:t>
            </a:r>
          </a:p>
          <a:p>
            <a:r>
              <a:rPr lang="en-US" dirty="0" smtClean="0"/>
              <a:t>Excel opening a data table from SSMS. Create a data table</a:t>
            </a:r>
          </a:p>
          <a:p>
            <a:r>
              <a:rPr lang="en-US" dirty="0" smtClean="0"/>
              <a:t>Excel opening a tabular data model. Create a pivot chart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OK can you simplify that? What forces are fueling </a:t>
            </a:r>
            <a:br>
              <a:rPr lang="en-US" sz="2800" dirty="0" smtClean="0"/>
            </a:br>
            <a:r>
              <a:rPr lang="en-US" sz="2800" dirty="0" smtClean="0"/>
              <a:t>the BI/BA phenomenon.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76240" y="1518846"/>
            <a:ext cx="3352800" cy="23018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Statistics, Data Mining, Operations Research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Stats wonks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599" y="1543062"/>
            <a:ext cx="4168095" cy="23018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Management Analysts, MBA’s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Functional Analyst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Dashboard people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38466" y="2693988"/>
            <a:ext cx="3824134" cy="3323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Database, Data Warehouse,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BI Architects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Technology  experts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Technology wonks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 1 of the class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8562177">
            <a:off x="4282400" y="3285142"/>
            <a:ext cx="2449286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 2 of the class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 rot="18895994">
            <a:off x="924676" y="2457812"/>
            <a:ext cx="1066800" cy="23570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4 of the </a:t>
            </a:r>
            <a:r>
              <a:rPr lang="en-US" sz="1400" dirty="0" smtClean="0"/>
              <a:t>class</a:t>
            </a:r>
            <a:endParaRPr lang="en-US" sz="1400" dirty="0"/>
          </a:p>
        </p:txBody>
      </p:sp>
      <p:sp>
        <p:nvSpPr>
          <p:cNvPr id="12" name="Left Arrow 11"/>
          <p:cNvSpPr/>
          <p:nvPr/>
        </p:nvSpPr>
        <p:spPr>
          <a:xfrm>
            <a:off x="2514600" y="1417638"/>
            <a:ext cx="2362200" cy="7159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 3 of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62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OK can you simplify that? What forces are fueling </a:t>
            </a:r>
            <a:br>
              <a:rPr lang="en-US" sz="2800" dirty="0" smtClean="0"/>
            </a:br>
            <a:r>
              <a:rPr lang="en-US" sz="2800" dirty="0" smtClean="0"/>
              <a:t>the BI/BA phenomenon.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04800" y="1676400"/>
            <a:ext cx="3352800" cy="23018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Statistics,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Mining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00600" y="1417638"/>
            <a:ext cx="3733800" cy="23018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Management Analysts, and Business managers. Need to stay competitive.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00103" y="4419600"/>
            <a:ext cx="25146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Management Technologies and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Best practices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520" r="5425" b="13054"/>
          <a:stretch/>
        </p:blipFill>
        <p:spPr>
          <a:xfrm>
            <a:off x="2971800" y="1731957"/>
            <a:ext cx="241356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8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OK what technologies are we using again?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28600" y="1417638"/>
            <a:ext cx="2438400" cy="1477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Statistics,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Mining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Excel, SSAS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1989138"/>
            <a:ext cx="2895601" cy="23018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Excel, Tableau,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IBM </a:t>
            </a:r>
            <a:r>
              <a:rPr lang="en-US" sz="1600" dirty="0" err="1" smtClean="0">
                <a:solidFill>
                  <a:schemeClr val="tx1"/>
                </a:solidFill>
              </a:rPr>
              <a:t>Cognos</a:t>
            </a:r>
            <a:r>
              <a:rPr lang="en-US" sz="1600" dirty="0" smtClean="0">
                <a:solidFill>
                  <a:schemeClr val="tx1"/>
                </a:solidFill>
              </a:rPr>
              <a:t> (maybe), 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Sharepoint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PerformancePoint, SSRS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05000" y="4862490"/>
            <a:ext cx="5029199" cy="1766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Management Technologies and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Best practices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SQL Server MGMT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Studio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3333" r="24444" b="18333"/>
          <a:stretch/>
        </p:blipFill>
        <p:spPr>
          <a:xfrm>
            <a:off x="2247900" y="2156619"/>
            <a:ext cx="4419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76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Likely Projects </a:t>
            </a:r>
            <a:r>
              <a:rPr lang="en-US" dirty="0" smtClean="0"/>
              <a:t>- Excel\</a:t>
            </a:r>
            <a:r>
              <a:rPr lang="en-US" dirty="0" err="1" smtClean="0"/>
              <a:t>Sharepoint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Excel opening an external </a:t>
            </a:r>
            <a:r>
              <a:rPr lang="en-US" dirty="0" err="1" smtClean="0"/>
              <a:t>datasource</a:t>
            </a:r>
            <a:r>
              <a:rPr lang="en-US" dirty="0" smtClean="0"/>
              <a:t> a  </a:t>
            </a:r>
            <a:r>
              <a:rPr lang="en-US" dirty="0" err="1" smtClean="0"/>
              <a:t>datacube</a:t>
            </a:r>
            <a:r>
              <a:rPr lang="en-US" dirty="0" smtClean="0"/>
              <a:t> from SSAS. Create a pivot table and pivot chart. Upload workbook to </a:t>
            </a:r>
            <a:r>
              <a:rPr lang="en-US" dirty="0" err="1" smtClean="0"/>
              <a:t>Sharepoint</a:t>
            </a:r>
            <a:r>
              <a:rPr lang="en-US" dirty="0" smtClean="0"/>
              <a:t> Excel services.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Excel opening a data table from SSMS. Create a data table – upload workbook to </a:t>
            </a:r>
            <a:r>
              <a:rPr lang="en-US" dirty="0" err="1" smtClean="0"/>
              <a:t>Sharepoint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Excel opening a tabular data model. Create a pivot chart. Add 2 slicers on 2 dimensions. Upload named pivot chart to excel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Likely Projects - </a:t>
            </a:r>
            <a:r>
              <a:rPr lang="en-US" dirty="0" err="1" smtClean="0"/>
              <a:t>PowerPivot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powerpivot</a:t>
            </a:r>
            <a:r>
              <a:rPr lang="en-US" dirty="0" smtClean="0"/>
              <a:t> to connect to external </a:t>
            </a:r>
            <a:r>
              <a:rPr lang="en-US" dirty="0" err="1" smtClean="0"/>
              <a:t>datasource</a:t>
            </a:r>
            <a:r>
              <a:rPr lang="en-US" dirty="0"/>
              <a:t> </a:t>
            </a:r>
            <a:r>
              <a:rPr lang="en-US" dirty="0" smtClean="0"/>
              <a:t>– related tables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powerpivot</a:t>
            </a:r>
            <a:r>
              <a:rPr lang="en-US" dirty="0" smtClean="0"/>
              <a:t> to create tabular model</a:t>
            </a:r>
          </a:p>
          <a:p>
            <a:r>
              <a:rPr lang="en-US" dirty="0" smtClean="0"/>
              <a:t>Add KPI’s to tabular model.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3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Likely Projects </a:t>
            </a:r>
            <a:r>
              <a:rPr lang="en-US" dirty="0" smtClean="0"/>
              <a:t>– Excel/</a:t>
            </a:r>
            <a:r>
              <a:rPr lang="en-US" dirty="0" err="1" smtClean="0"/>
              <a:t>PowerPivot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powerpivot</a:t>
            </a:r>
            <a:r>
              <a:rPr lang="en-US" dirty="0" smtClean="0"/>
              <a:t> to connect to external </a:t>
            </a:r>
            <a:r>
              <a:rPr lang="en-US" dirty="0" err="1" smtClean="0"/>
              <a:t>datasource</a:t>
            </a:r>
            <a:r>
              <a:rPr lang="en-US" dirty="0" smtClean="0"/>
              <a:t> – </a:t>
            </a:r>
            <a:r>
              <a:rPr lang="en-US" dirty="0" err="1" smtClean="0"/>
              <a:t>dataviews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powerpivot</a:t>
            </a:r>
            <a:r>
              <a:rPr lang="en-US" dirty="0" smtClean="0"/>
              <a:t> to create tabular model</a:t>
            </a:r>
          </a:p>
          <a:p>
            <a:r>
              <a:rPr lang="en-US" dirty="0" smtClean="0"/>
              <a:t>You will have to create all the FK relationships</a:t>
            </a:r>
          </a:p>
          <a:p>
            <a:r>
              <a:rPr lang="en-US" dirty="0" smtClean="0"/>
              <a:t>Add KPI’s to tabular model</a:t>
            </a:r>
          </a:p>
          <a:p>
            <a:r>
              <a:rPr lang="en-US" dirty="0"/>
              <a:t>Use tabular model in </a:t>
            </a:r>
            <a:r>
              <a:rPr lang="en-US" dirty="0" smtClean="0"/>
              <a:t>Performance </a:t>
            </a:r>
            <a:r>
              <a:rPr lang="en-US" dirty="0"/>
              <a:t>point – using KPI’s in scorecard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7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98"/>
            <a:ext cx="8229600" cy="63919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Will I receive hands-on exposure to relevant technologies which I can put on my resume?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48700" cy="4876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Stating with a Corporate BI perspective - we use </a:t>
            </a:r>
            <a:r>
              <a:rPr lang="en-US" dirty="0" smtClean="0">
                <a:solidFill>
                  <a:srgbClr val="C00000"/>
                </a:solidFill>
              </a:rPr>
              <a:t>SQL Server </a:t>
            </a:r>
            <a:r>
              <a:rPr lang="en-US" dirty="0" smtClean="0"/>
              <a:t>to prepare the dataset (there is a chance we will use </a:t>
            </a:r>
            <a:r>
              <a:rPr lang="en-US" dirty="0" smtClean="0">
                <a:solidFill>
                  <a:srgbClr val="C00000"/>
                </a:solidFill>
              </a:rPr>
              <a:t>SAS</a:t>
            </a:r>
            <a:r>
              <a:rPr lang="en-US" dirty="0" smtClean="0"/>
              <a:t> in a similar fashion). </a:t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Next semester we replicate the process using a self-service BI perspective and </a:t>
            </a:r>
            <a:r>
              <a:rPr lang="en-US" dirty="0" smtClean="0">
                <a:solidFill>
                  <a:srgbClr val="C00000"/>
                </a:solidFill>
              </a:rPr>
              <a:t>Excel’s Power BI </a:t>
            </a:r>
            <a:r>
              <a:rPr lang="en-US" dirty="0" smtClean="0"/>
              <a:t>tools.</a:t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/>
              <a:t>A module using SQL Server Reporting Services (</a:t>
            </a:r>
            <a:r>
              <a:rPr lang="en-US" b="1" dirty="0">
                <a:solidFill>
                  <a:srgbClr val="C00000"/>
                </a:solidFill>
              </a:rPr>
              <a:t>SSRS</a:t>
            </a:r>
            <a:r>
              <a:rPr lang="en-US" dirty="0"/>
              <a:t>) is also provided as </a:t>
            </a:r>
            <a:r>
              <a:rPr lang="en-US" dirty="0" smtClean="0"/>
              <a:t>it fits very well with SQL Server and </a:t>
            </a:r>
            <a:r>
              <a:rPr lang="en-US" dirty="0"/>
              <a:t>is still very popular with recruiters</a:t>
            </a:r>
            <a:endParaRPr lang="en-US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158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Will I receive hands-on exposure to relevant technologies which I can put on my resume?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514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We perform statistics and data mining using </a:t>
            </a:r>
            <a:r>
              <a:rPr lang="en-US" sz="2800" dirty="0">
                <a:solidFill>
                  <a:srgbClr val="C00000"/>
                </a:solidFill>
              </a:rPr>
              <a:t>SAS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We </a:t>
            </a:r>
            <a:r>
              <a:rPr lang="en-US" sz="2800" dirty="0"/>
              <a:t>perform data visualization with </a:t>
            </a:r>
            <a:r>
              <a:rPr lang="en-US" sz="2800" dirty="0">
                <a:solidFill>
                  <a:srgbClr val="C00000"/>
                </a:solidFill>
              </a:rPr>
              <a:t>SAS</a:t>
            </a:r>
            <a:r>
              <a:rPr lang="en-US" sz="2800" dirty="0"/>
              <a:t> or </a:t>
            </a:r>
            <a:r>
              <a:rPr lang="en-US" sz="2800" dirty="0" smtClean="0">
                <a:solidFill>
                  <a:srgbClr val="C00000"/>
                </a:solidFill>
              </a:rPr>
              <a:t>Tableau. </a:t>
            </a:r>
            <a:endParaRPr lang="en-US" sz="28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8"/>
            <a:ext cx="685800" cy="7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364364"/>
            <a:ext cx="1905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Server Management Studio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371600" y="3733800"/>
            <a:ext cx="3810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58264" y="3656238"/>
            <a:ext cx="1524000" cy="720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819400" y="1430472"/>
            <a:ext cx="3048000" cy="222379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Internet connection to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on-</a:t>
            </a:r>
            <a:r>
              <a:rPr lang="en-US" dirty="0" err="1" smtClean="0">
                <a:solidFill>
                  <a:schemeClr val="tx1"/>
                </a:solidFill>
              </a:rPr>
              <a:t>prem</a:t>
            </a:r>
            <a:r>
              <a:rPr lang="en-US" dirty="0" smtClean="0">
                <a:solidFill>
                  <a:schemeClr val="tx1"/>
                </a:solidFill>
              </a:rPr>
              <a:t> data assets or Cloud assets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23054" y="2163093"/>
            <a:ext cx="1447800" cy="681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.NET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20078628">
            <a:off x="2000508" y="1736294"/>
            <a:ext cx="1028183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785317" y="1491807"/>
            <a:ext cx="1028183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62166" y="3955823"/>
            <a:ext cx="3126649" cy="2194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Visual Studio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using VB language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 stored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5400000">
            <a:off x="7145998" y="3116921"/>
            <a:ext cx="618635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4" y="4417436"/>
            <a:ext cx="2438611" cy="24386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616" y="394044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364364"/>
            <a:ext cx="1905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Server Management Studio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371600" y="3733800"/>
            <a:ext cx="3810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23398" y="3699310"/>
            <a:ext cx="1524000" cy="720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819400" y="1430472"/>
            <a:ext cx="3394268" cy="222379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Internet connection to on-premises data assets or Cloud assets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20078628">
            <a:off x="2000508" y="1736294"/>
            <a:ext cx="1028183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400000">
            <a:off x="7294909" y="3324155"/>
            <a:ext cx="650182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61798" y="4084319"/>
            <a:ext cx="4429802" cy="1859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Reports, dashboards, story boards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419600"/>
            <a:ext cx="24384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89" y="4181474"/>
            <a:ext cx="4326831" cy="107632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858000" y="2318876"/>
            <a:ext cx="1524000" cy="720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289505" y="1682850"/>
            <a:ext cx="650182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1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364364"/>
            <a:ext cx="1905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Server Management Studio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371600" y="3733800"/>
            <a:ext cx="3810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23398" y="3699310"/>
            <a:ext cx="1524000" cy="720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819400" y="1430472"/>
            <a:ext cx="3048000" cy="222379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Internet connection to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on-</a:t>
            </a:r>
            <a:r>
              <a:rPr lang="en-US" dirty="0" err="1" smtClean="0">
                <a:solidFill>
                  <a:schemeClr val="tx1"/>
                </a:solidFill>
              </a:rPr>
              <a:t>prem</a:t>
            </a:r>
            <a:r>
              <a:rPr lang="en-US" dirty="0" smtClean="0">
                <a:solidFill>
                  <a:schemeClr val="tx1"/>
                </a:solidFill>
              </a:rPr>
              <a:t> data assets or Cloud assets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20078628">
            <a:off x="2000508" y="1736294"/>
            <a:ext cx="1028183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286876">
            <a:off x="5700404" y="3238402"/>
            <a:ext cx="1028183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419600"/>
            <a:ext cx="2438400" cy="2438400"/>
          </a:xfrm>
          <a:prstGeom prst="rect">
            <a:avLst/>
          </a:prstGeom>
        </p:spPr>
      </p:pic>
      <p:pic>
        <p:nvPicPr>
          <p:cNvPr id="1026" name="Picture 2" descr="https://upload.wikimedia.org/wikipedia/en/6/68/SAS_Institut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1" y="3925315"/>
            <a:ext cx="3524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25899" y="5348866"/>
            <a:ext cx="2660901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SAS Visual Statistics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Visual Analytics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8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364364"/>
            <a:ext cx="1905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Server Management Studio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371600" y="3733800"/>
            <a:ext cx="3810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33600" y="3733800"/>
            <a:ext cx="1524000" cy="720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819400" y="1430472"/>
            <a:ext cx="3048000" cy="222379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Internet connection to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on-</a:t>
            </a:r>
            <a:r>
              <a:rPr lang="en-US" dirty="0" err="1" smtClean="0">
                <a:solidFill>
                  <a:schemeClr val="tx1"/>
                </a:solidFill>
              </a:rPr>
              <a:t>prem</a:t>
            </a:r>
            <a:r>
              <a:rPr lang="en-US" dirty="0" smtClean="0">
                <a:solidFill>
                  <a:schemeClr val="tx1"/>
                </a:solidFill>
              </a:rPr>
              <a:t> data assets or Cloud assets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20078628">
            <a:off x="2000508" y="1736294"/>
            <a:ext cx="1028183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428688">
            <a:off x="5981188" y="2636254"/>
            <a:ext cx="1028183" cy="40298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419600"/>
            <a:ext cx="2438400" cy="2438400"/>
          </a:xfrm>
          <a:prstGeom prst="rect">
            <a:avLst/>
          </a:prstGeom>
        </p:spPr>
      </p:pic>
      <p:pic>
        <p:nvPicPr>
          <p:cNvPr id="2050" name="Picture 2" descr="http://3.bp.blogspot.com/-NeLHn0zgcZw/U7ajRNLY2_I/AAAAAAAAAro/eWUWeTjFsdk/s1600/logo-reporting-ser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73" y="4823460"/>
            <a:ext cx="3847827" cy="13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609941" y="3229641"/>
            <a:ext cx="1524000" cy="720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5400000">
            <a:off x="7080967" y="4235394"/>
            <a:ext cx="581947" cy="36841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0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951</Words>
  <Application>Microsoft Office PowerPoint</Application>
  <PresentationFormat>On-screen Show (4:3)</PresentationFormat>
  <Paragraphs>142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Brush Script MT</vt:lpstr>
      <vt:lpstr>Calibri</vt:lpstr>
      <vt:lpstr>Office Theme</vt:lpstr>
      <vt:lpstr>Marketing Analytics Pullman MBA  Strategize. Analyze. Lead </vt:lpstr>
      <vt:lpstr> Marketing Analytics: Transforming Data into Decisions   </vt:lpstr>
      <vt:lpstr>What will MKTG 555 cover?</vt:lpstr>
      <vt:lpstr>Will I receive hands-on exposure to relevant technologies which I can put on my resume?</vt:lpstr>
      <vt:lpstr>Will I receive hands-on exposure to relevant technologies which I can put on my resume?</vt:lpstr>
      <vt:lpstr>Connection to Data</vt:lpstr>
      <vt:lpstr>Connection to Data</vt:lpstr>
      <vt:lpstr>Connection to Data</vt:lpstr>
      <vt:lpstr>Connection to Data</vt:lpstr>
      <vt:lpstr>Connection to Data</vt:lpstr>
      <vt:lpstr>Why so many IT approaches?</vt:lpstr>
      <vt:lpstr>Will I receive hands-on exposure to relevant technologies which I can put on my resume?</vt:lpstr>
      <vt:lpstr>What activities will the class consist of?</vt:lpstr>
      <vt:lpstr>PowerPoint Presentation</vt:lpstr>
      <vt:lpstr>BI Systems are not magic (GIGO)</vt:lpstr>
      <vt:lpstr>PowerPoint Presentation</vt:lpstr>
      <vt:lpstr>PowerPoint Presentation</vt:lpstr>
      <vt:lpstr>PowerPoint Presentation</vt:lpstr>
      <vt:lpstr>PowerPoint Presentation</vt:lpstr>
      <vt:lpstr>Who uses what MSFT BI tool?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must merge with the machine</vt:lpstr>
      <vt:lpstr>Will I become a data scientist? I heard that’s a good thing. The class will further you down the road to this journey</vt:lpstr>
      <vt:lpstr>Likely Projects - Excel</vt:lpstr>
      <vt:lpstr>OK can you simplify that? What forces are fueling  the BI/BA phenomenon.</vt:lpstr>
      <vt:lpstr>OK can you simplify that? What forces are fueling  the BI/BA phenomenon.</vt:lpstr>
      <vt:lpstr>OK what technologies are we using again?</vt:lpstr>
      <vt:lpstr>Likely Projects - Excel\Sharepoint</vt:lpstr>
      <vt:lpstr>Likely Projects - PowerPivot</vt:lpstr>
      <vt:lpstr>Likely Projects – Excel/PowerPivot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Featherman, Mauricio</dc:creator>
  <cp:lastModifiedBy>Featherman, Mauricio</cp:lastModifiedBy>
  <cp:revision>45</cp:revision>
  <dcterms:created xsi:type="dcterms:W3CDTF">2013-07-23T05:05:22Z</dcterms:created>
  <dcterms:modified xsi:type="dcterms:W3CDTF">2015-06-20T17:35:37Z</dcterms:modified>
</cp:coreProperties>
</file>